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5" r:id="rId9"/>
    <p:sldId id="267" r:id="rId10"/>
    <p:sldId id="268" r:id="rId11"/>
    <p:sldId id="269" r:id="rId12"/>
    <p:sldId id="270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16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7" Type="http://schemas.openxmlformats.org/officeDocument/2006/relationships/image" Target="../media/image16.emf"/><Relationship Id="rId2" Type="http://schemas.openxmlformats.org/officeDocument/2006/relationships/image" Target="../media/image11.emf"/><Relationship Id="rId1" Type="http://schemas.openxmlformats.org/officeDocument/2006/relationships/image" Target="../media/image10.emf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CF9ACD-84AB-465B-8844-6D9B025C0A7A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865FB1-46D5-49D6-8881-50AE4BA417B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Дивергенцией  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Ч. Дарвин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объяснял появление разнообразия дарвиновых вьюрков на нескольких островах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Галапагосского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архипелага в Тихом океане. Вероятно, дарвиновы вьюрки – это потомки нескольких особей вьюрков из Южной Америки, случайно унесенных в море во время бури, осевших и сохранившихся на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Галапагосских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островах. Попавшие туда вьюрки стали основателями популяций на разных островах. Изолированные друг от друга, эти популяции спустя некоторое время обособились в новые самостоятельные виды.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Унесенные ветром вьюрки, попав на отдельный остров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Галапагосского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архипелага, оказались в среде, отличающейся от той среды, которую они покинули. В то же время они столкнулись с условиями того конкретного острова, куда случайно попали. Под давлением естественного отбора популяции вьюрков эволюционировали на разных островах в разных направлениях. В этом процессе они приобрели необычный внешний вид, строение клюва и своеобразные повадки, особенно в добывании пищи.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8CD8BF-24A0-44CE-8E35-A3925F74F728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&#1042;&#1080;&#1076;.%20&#1043;&#1077;&#1086;&#1075;&#1088;&#1072;&#1092;&#1080;&#1095;&#1077;&#1089;&#1082;&#1086;&#1077;%20&#1074;&#1080;&#1076;&#1086;&#1086;&#1073;&#1088;&#1072;&#1079;&#1086;&#1074;&#1072;&#1085;&#1080;&#1077;.mp4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hyperlink" Target="&#1069;&#1082;&#1086;&#1083;&#1086;&#1075;&#1080;&#1095;&#1077;&#1089;&#1082;&#1086;&#1077;%20&#1074;&#1080;&#1076;&#1086;&#1086;&#1073;&#1088;&#1072;&#1079;&#1086;&#1074;&#1072;&#1085;&#1080;&#1077;.mp4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13" Type="http://schemas.openxmlformats.org/officeDocument/2006/relationships/oleObject" Target="../embeddings/oleObject11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12" Type="http://schemas.openxmlformats.org/officeDocument/2006/relationships/oleObject" Target="../embeddings/oleObject10.bin"/><Relationship Id="rId17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4.bin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11" Type="http://schemas.openxmlformats.org/officeDocument/2006/relationships/oleObject" Target="../embeddings/oleObject9.bin"/><Relationship Id="rId5" Type="http://schemas.openxmlformats.org/officeDocument/2006/relationships/oleObject" Target="../embeddings/oleObject3.bin"/><Relationship Id="rId15" Type="http://schemas.openxmlformats.org/officeDocument/2006/relationships/oleObject" Target="../embeddings/oleObject13.bin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7.bin"/><Relationship Id="rId14" Type="http://schemas.openxmlformats.org/officeDocument/2006/relationships/oleObject" Target="../embeddings/oleObject12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Видообразование 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Если предположить, что у данных видов один предок, почему произошло разделение на разные виды</a:t>
            </a:r>
            <a:endParaRPr lang="ru-RU" sz="2800" dirty="0"/>
          </a:p>
        </p:txBody>
      </p:sp>
      <p:pic>
        <p:nvPicPr>
          <p:cNvPr id="5" name="Picture 4" descr="http://survinat.ru/wp-content/uploads/2010/01/bear-300x20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2643182"/>
            <a:ext cx="4349938" cy="2928958"/>
          </a:xfrm>
          <a:prstGeom prst="rect">
            <a:avLst/>
          </a:prstGeom>
          <a:noFill/>
        </p:spPr>
      </p:pic>
      <p:pic>
        <p:nvPicPr>
          <p:cNvPr id="6" name="Picture 2" descr="http://rus-arc.ru/img/upload/3_%D0%91%D0%B5%D0%BB%D1%8B%D0%B9%20%D0%BC%D0%B5%D0%B4%D0%B2%D0%B5%D0%B4%D1%8C,%20%D0%BE.%20%D0%97%D0%B5%D0%BC%D0%BB%D1%8F%20%D0%90%D0%BB%D0%B5%D0%BA%D1%81%D0%B0%D0%BD%D0%B4%D1%80%D1%8B.%20%D0%A4%D0%BE%D1%82%D0%BE%20-%20%D0%92.%20%D0%9D%D0%BE%D0%B2%D0%B8%D0%BA%D0%BE%D0%B2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929190" y="2714620"/>
            <a:ext cx="3857652" cy="28203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Видообразование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 txBox="1">
            <a:spLocks noGrp="1"/>
          </p:cNvSpPr>
          <p:nvPr>
            <p:ph idx="1"/>
          </p:nvPr>
        </p:nvSpPr>
        <p:spPr>
          <a:xfrm>
            <a:off x="457200" y="1600201"/>
            <a:ext cx="7467600" cy="15573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Видообразование.</a:t>
            </a:r>
          </a:p>
          <a:p>
            <a:pPr marL="514350" indent="-514350">
              <a:buAutoNum type="arabicPeriod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Пути видообразования.</a:t>
            </a:r>
          </a:p>
          <a:p>
            <a:pPr marL="514350" indent="-514350">
              <a:buAutoNum type="arabicPeriod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Способы видообразования.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http://www.darwin.museum.ru/expos/floor2/img/sne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3" y="3500438"/>
            <a:ext cx="6812761" cy="27746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28596" y="428604"/>
            <a:ext cx="7467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Видообразование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— это процесс изменения старых видов и появления новых в результате накопления новых признаков в определенных условиях. 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http://elementy.ru/images/news/finches_59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785926"/>
            <a:ext cx="6572296" cy="1364015"/>
          </a:xfrm>
          <a:prstGeom prst="rect">
            <a:avLst/>
          </a:prstGeom>
          <a:noFill/>
        </p:spPr>
      </p:pic>
      <p:pic>
        <p:nvPicPr>
          <p:cNvPr id="6" name="Picture 2" descr="http://elementy.ru/images/news/finches_59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3214686"/>
            <a:ext cx="6572296" cy="1428760"/>
          </a:xfrm>
          <a:prstGeom prst="rect">
            <a:avLst/>
          </a:prstGeom>
          <a:noFill/>
        </p:spPr>
      </p:pic>
      <p:pic>
        <p:nvPicPr>
          <p:cNvPr id="7" name="Picture 2" descr="http://elementy.ru/images/news/finches_59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0100" y="4786322"/>
            <a:ext cx="6572296" cy="1428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Способы </a:t>
            </a: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видообразования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 rot="16200000" flipH="1">
            <a:off x="4429124" y="1071546"/>
            <a:ext cx="1214446" cy="107157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rot="5400000">
            <a:off x="2607455" y="1107265"/>
            <a:ext cx="1214446" cy="100013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одержимое 11"/>
          <p:cNvSpPr>
            <a:spLocks noGrp="1"/>
          </p:cNvSpPr>
          <p:nvPr>
            <p:ph idx="1"/>
          </p:nvPr>
        </p:nvSpPr>
        <p:spPr>
          <a:xfrm>
            <a:off x="928662" y="2214554"/>
            <a:ext cx="290035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географическое</a:t>
            </a:r>
            <a:endParaRPr lang="ru-RU" sz="2800" b="1" i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857752" y="2214554"/>
            <a:ext cx="23798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экологическое</a:t>
            </a:r>
            <a:endParaRPr lang="ru-RU" sz="2800" b="1" i="1" dirty="0"/>
          </a:p>
        </p:txBody>
      </p:sp>
      <p:pic>
        <p:nvPicPr>
          <p:cNvPr id="15" name="Picture 2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3000372"/>
            <a:ext cx="2438400" cy="3433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3">
            <a:hlinkClick r:id="rId4" action="ppaction://hlinkfile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57752" y="2786058"/>
            <a:ext cx="2552700" cy="3605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idx="1"/>
          </p:nvPr>
        </p:nvSpPr>
        <p:spPr bwMode="auto">
          <a:xfrm>
            <a:off x="785786" y="642918"/>
            <a:ext cx="3857620" cy="4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Американский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ученный эволюционист,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который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 1964 году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книге “Популяция, виды, эволюция”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выделил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основные пути видообразования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pic>
        <p:nvPicPr>
          <p:cNvPr id="5" name="Picture 2" descr="http://vivovoco.rsl.ru/VV/JOURNAL/NATURE/09_04/MAYR1.JPG"/>
          <p:cNvPicPr>
            <a:picLocks noChangeAspect="1" noChangeArrowheads="1"/>
          </p:cNvPicPr>
          <p:nvPr/>
        </p:nvPicPr>
        <p:blipFill>
          <a:blip r:embed="rId2"/>
          <a:srcRect b="12162"/>
          <a:stretch>
            <a:fillRect/>
          </a:stretch>
        </p:blipFill>
        <p:spPr bwMode="auto">
          <a:xfrm>
            <a:off x="5000628" y="214290"/>
            <a:ext cx="3933825" cy="4643470"/>
          </a:xfrm>
          <a:prstGeom prst="rect">
            <a:avLst/>
          </a:prstGeom>
          <a:noFill/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4857752" y="5500702"/>
            <a:ext cx="360938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Эрнст Вальтер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Майр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(1904-2005)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 sz="quarter" idx="4294967295"/>
          </p:nvPr>
        </p:nvSpPr>
        <p:spPr>
          <a:xfrm>
            <a:off x="714348" y="214290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Пути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видообразования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(Э.В.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Майр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, 1964)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Группа 28"/>
          <p:cNvGrpSpPr/>
          <p:nvPr/>
        </p:nvGrpSpPr>
        <p:grpSpPr>
          <a:xfrm>
            <a:off x="1142976" y="2000240"/>
            <a:ext cx="7316811" cy="3090866"/>
            <a:chOff x="928662" y="2565400"/>
            <a:chExt cx="7602563" cy="3454400"/>
          </a:xfrm>
        </p:grpSpPr>
        <p:graphicFrame>
          <p:nvGraphicFramePr>
            <p:cNvPr id="61447" name="Object 7"/>
            <p:cNvGraphicFramePr>
              <a:graphicFrameLocks noGrp="1" noChangeAspect="1"/>
            </p:cNvGraphicFramePr>
            <p:nvPr>
              <p:ph sz="quarter" idx="4294967295"/>
            </p:nvPr>
          </p:nvGraphicFramePr>
          <p:xfrm>
            <a:off x="928662" y="5500702"/>
            <a:ext cx="503238" cy="465137"/>
          </p:xfrm>
          <a:graphic>
            <a:graphicData uri="http://schemas.openxmlformats.org/presentationml/2006/ole">
              <p:oleObj spid="_x0000_s1026" name="CorelDRAW" r:id="rId3" imgW="502200" imgH="463680" progId="">
                <p:embed/>
              </p:oleObj>
            </a:graphicData>
          </a:graphic>
        </p:graphicFrame>
        <p:graphicFrame>
          <p:nvGraphicFramePr>
            <p:cNvPr id="61449" name="Object 9"/>
            <p:cNvGraphicFramePr>
              <a:graphicFrameLocks noGrp="1" noChangeAspect="1"/>
            </p:cNvGraphicFramePr>
            <p:nvPr>
              <p:ph sz="quarter" idx="4294967295"/>
            </p:nvPr>
          </p:nvGraphicFramePr>
          <p:xfrm>
            <a:off x="1000100" y="3143248"/>
            <a:ext cx="431800" cy="465138"/>
          </p:xfrm>
          <a:graphic>
            <a:graphicData uri="http://schemas.openxmlformats.org/presentationml/2006/ole">
              <p:oleObj spid="_x0000_s1027" name="CorelDRAW" r:id="rId4" imgW="430560" imgH="463680" progId="">
                <p:embed/>
              </p:oleObj>
            </a:graphicData>
          </a:graphic>
        </p:graphicFrame>
        <p:graphicFrame>
          <p:nvGraphicFramePr>
            <p:cNvPr id="61458" name="Object 18"/>
            <p:cNvGraphicFramePr>
              <a:graphicFrameLocks noChangeAspect="1"/>
            </p:cNvGraphicFramePr>
            <p:nvPr/>
          </p:nvGraphicFramePr>
          <p:xfrm>
            <a:off x="1714480" y="3143248"/>
            <a:ext cx="431800" cy="2859106"/>
          </p:xfrm>
          <a:graphic>
            <a:graphicData uri="http://schemas.openxmlformats.org/presentationml/2006/ole">
              <p:oleObj spid="_x0000_s1028" name="CorelDRAW" r:id="rId5" imgW="229680" imgH="2261520" progId="">
                <p:embed/>
              </p:oleObj>
            </a:graphicData>
          </a:graphic>
        </p:graphicFrame>
        <p:graphicFrame>
          <p:nvGraphicFramePr>
            <p:cNvPr id="61459" name="Object 19"/>
            <p:cNvGraphicFramePr>
              <a:graphicFrameLocks noChangeAspect="1"/>
            </p:cNvGraphicFramePr>
            <p:nvPr/>
          </p:nvGraphicFramePr>
          <p:xfrm>
            <a:off x="3492500" y="3213100"/>
            <a:ext cx="485775" cy="2736850"/>
          </p:xfrm>
          <a:graphic>
            <a:graphicData uri="http://schemas.openxmlformats.org/presentationml/2006/ole">
              <p:oleObj spid="_x0000_s1029" name="CorelDRAW" r:id="rId6" imgW="229680" imgH="2262600" progId="">
                <p:embed/>
              </p:oleObj>
            </a:graphicData>
          </a:graphic>
        </p:graphicFrame>
        <p:graphicFrame>
          <p:nvGraphicFramePr>
            <p:cNvPr id="61462" name="Object 22"/>
            <p:cNvGraphicFramePr>
              <a:graphicFrameLocks noChangeAspect="1"/>
            </p:cNvGraphicFramePr>
            <p:nvPr/>
          </p:nvGraphicFramePr>
          <p:xfrm>
            <a:off x="6804025" y="3213100"/>
            <a:ext cx="1582738" cy="2806700"/>
          </p:xfrm>
          <a:graphic>
            <a:graphicData uri="http://schemas.openxmlformats.org/presentationml/2006/ole">
              <p:oleObj spid="_x0000_s1030" name="CorelDRAW" r:id="rId7" imgW="997200" imgH="1932840" progId="">
                <p:embed/>
              </p:oleObj>
            </a:graphicData>
          </a:graphic>
        </p:graphicFrame>
        <p:graphicFrame>
          <p:nvGraphicFramePr>
            <p:cNvPr id="61463" name="Object 23"/>
            <p:cNvGraphicFramePr>
              <a:graphicFrameLocks noChangeAspect="1"/>
            </p:cNvGraphicFramePr>
            <p:nvPr/>
          </p:nvGraphicFramePr>
          <p:xfrm>
            <a:off x="3851275" y="3213100"/>
            <a:ext cx="1670050" cy="2736850"/>
          </p:xfrm>
          <a:graphic>
            <a:graphicData uri="http://schemas.openxmlformats.org/presentationml/2006/ole">
              <p:oleObj spid="_x0000_s1031" name="CorelDRAW" r:id="rId8" imgW="1665000" imgH="2248200" progId="">
                <p:embed/>
              </p:oleObj>
            </a:graphicData>
          </a:graphic>
        </p:graphicFrame>
        <p:graphicFrame>
          <p:nvGraphicFramePr>
            <p:cNvPr id="61464" name="Object 24"/>
            <p:cNvGraphicFramePr>
              <a:graphicFrameLocks noChangeAspect="1"/>
            </p:cNvGraphicFramePr>
            <p:nvPr/>
          </p:nvGraphicFramePr>
          <p:xfrm>
            <a:off x="5435600" y="3213100"/>
            <a:ext cx="485775" cy="2736849"/>
          </p:xfrm>
          <a:graphic>
            <a:graphicData uri="http://schemas.openxmlformats.org/presentationml/2006/ole">
              <p:oleObj spid="_x0000_s1032" name="CorelDRAW" r:id="rId9" imgW="229680" imgH="2262600" progId="">
                <p:embed/>
              </p:oleObj>
            </a:graphicData>
          </a:graphic>
        </p:graphicFrame>
        <p:graphicFrame>
          <p:nvGraphicFramePr>
            <p:cNvPr id="61465" name="Object 25"/>
            <p:cNvGraphicFramePr>
              <a:graphicFrameLocks noChangeAspect="1"/>
            </p:cNvGraphicFramePr>
            <p:nvPr/>
          </p:nvGraphicFramePr>
          <p:xfrm>
            <a:off x="2916238" y="5446713"/>
            <a:ext cx="503237" cy="465137"/>
          </p:xfrm>
          <a:graphic>
            <a:graphicData uri="http://schemas.openxmlformats.org/presentationml/2006/ole">
              <p:oleObj spid="_x0000_s1033" name="CorelDRAW" r:id="rId10" imgW="502200" imgH="463680" progId="">
                <p:embed/>
              </p:oleObj>
            </a:graphicData>
          </a:graphic>
        </p:graphicFrame>
        <p:graphicFrame>
          <p:nvGraphicFramePr>
            <p:cNvPr id="61466" name="Object 26"/>
            <p:cNvGraphicFramePr>
              <a:graphicFrameLocks noChangeAspect="1"/>
            </p:cNvGraphicFramePr>
            <p:nvPr/>
          </p:nvGraphicFramePr>
          <p:xfrm>
            <a:off x="2987675" y="3070225"/>
            <a:ext cx="503238" cy="465138"/>
          </p:xfrm>
          <a:graphic>
            <a:graphicData uri="http://schemas.openxmlformats.org/presentationml/2006/ole">
              <p:oleObj spid="_x0000_s1034" name="CorelDRAW" r:id="rId11" imgW="502200" imgH="463680" progId="">
                <p:embed/>
              </p:oleObj>
            </a:graphicData>
          </a:graphic>
        </p:graphicFrame>
        <p:graphicFrame>
          <p:nvGraphicFramePr>
            <p:cNvPr id="61467" name="Object 27"/>
            <p:cNvGraphicFramePr>
              <a:graphicFrameLocks noChangeAspect="1"/>
            </p:cNvGraphicFramePr>
            <p:nvPr/>
          </p:nvGraphicFramePr>
          <p:xfrm>
            <a:off x="8027988" y="5446713"/>
            <a:ext cx="503237" cy="465137"/>
          </p:xfrm>
          <a:graphic>
            <a:graphicData uri="http://schemas.openxmlformats.org/presentationml/2006/ole">
              <p:oleObj spid="_x0000_s1035" name="CorelDRAW" r:id="rId12" imgW="502200" imgH="463680" progId="">
                <p:embed/>
              </p:oleObj>
            </a:graphicData>
          </a:graphic>
        </p:graphicFrame>
        <p:graphicFrame>
          <p:nvGraphicFramePr>
            <p:cNvPr id="61468" name="Object 28"/>
            <p:cNvGraphicFramePr>
              <a:graphicFrameLocks noChangeAspect="1"/>
            </p:cNvGraphicFramePr>
            <p:nvPr/>
          </p:nvGraphicFramePr>
          <p:xfrm>
            <a:off x="6804025" y="2709863"/>
            <a:ext cx="503238" cy="465137"/>
          </p:xfrm>
          <a:graphic>
            <a:graphicData uri="http://schemas.openxmlformats.org/presentationml/2006/ole">
              <p:oleObj spid="_x0000_s1036" name="CorelDRAW" r:id="rId13" imgW="502200" imgH="463680" progId="">
                <p:embed/>
              </p:oleObj>
            </a:graphicData>
          </a:graphic>
        </p:graphicFrame>
        <p:graphicFrame>
          <p:nvGraphicFramePr>
            <p:cNvPr id="61469" name="Object 29"/>
            <p:cNvGraphicFramePr>
              <a:graphicFrameLocks noChangeAspect="1"/>
            </p:cNvGraphicFramePr>
            <p:nvPr/>
          </p:nvGraphicFramePr>
          <p:xfrm>
            <a:off x="6084888" y="5446713"/>
            <a:ext cx="431800" cy="465137"/>
          </p:xfrm>
          <a:graphic>
            <a:graphicData uri="http://schemas.openxmlformats.org/presentationml/2006/ole">
              <p:oleObj spid="_x0000_s1037" name="CorelDRAW" r:id="rId14" imgW="430560" imgH="463680" progId="">
                <p:embed/>
              </p:oleObj>
            </a:graphicData>
          </a:graphic>
        </p:graphicFrame>
        <p:graphicFrame>
          <p:nvGraphicFramePr>
            <p:cNvPr id="61470" name="Object 30"/>
            <p:cNvGraphicFramePr>
              <a:graphicFrameLocks noChangeAspect="1"/>
            </p:cNvGraphicFramePr>
            <p:nvPr/>
          </p:nvGraphicFramePr>
          <p:xfrm>
            <a:off x="6011863" y="3070225"/>
            <a:ext cx="431800" cy="465138"/>
          </p:xfrm>
          <a:graphic>
            <a:graphicData uri="http://schemas.openxmlformats.org/presentationml/2006/ole">
              <p:oleObj spid="_x0000_s1038" name="CorelDRAW" r:id="rId15" imgW="430560" imgH="463680" progId="">
                <p:embed/>
              </p:oleObj>
            </a:graphicData>
          </a:graphic>
        </p:graphicFrame>
        <p:graphicFrame>
          <p:nvGraphicFramePr>
            <p:cNvPr id="61471" name="Object 31"/>
            <p:cNvGraphicFramePr>
              <a:graphicFrameLocks noChangeAspect="1"/>
            </p:cNvGraphicFramePr>
            <p:nvPr/>
          </p:nvGraphicFramePr>
          <p:xfrm>
            <a:off x="7956550" y="2709863"/>
            <a:ext cx="431800" cy="465137"/>
          </p:xfrm>
          <a:graphic>
            <a:graphicData uri="http://schemas.openxmlformats.org/presentationml/2006/ole">
              <p:oleObj spid="_x0000_s1039" name="CorelDRAW" r:id="rId16" imgW="430560" imgH="463680" progId="">
                <p:embed/>
              </p:oleObj>
            </a:graphicData>
          </a:graphic>
        </p:graphicFrame>
        <p:graphicFrame>
          <p:nvGraphicFramePr>
            <p:cNvPr id="61472" name="Object 32"/>
            <p:cNvGraphicFramePr>
              <a:graphicFrameLocks noChangeAspect="1"/>
            </p:cNvGraphicFramePr>
            <p:nvPr/>
          </p:nvGraphicFramePr>
          <p:xfrm>
            <a:off x="4356100" y="2565400"/>
            <a:ext cx="596900" cy="631825"/>
          </p:xfrm>
          <a:graphic>
            <a:graphicData uri="http://schemas.openxmlformats.org/presentationml/2006/ole">
              <p:oleObj spid="_x0000_s1040" name="CorelDRAW" r:id="rId17" imgW="239400" imgH="253080" progId="">
                <p:embed/>
              </p:oleObj>
            </a:graphicData>
          </a:graphic>
        </p:graphicFrame>
      </p:grpSp>
      <p:sp>
        <p:nvSpPr>
          <p:cNvPr id="25" name="Прямоугольник 24"/>
          <p:cNvSpPr/>
          <p:nvPr/>
        </p:nvSpPr>
        <p:spPr>
          <a:xfrm>
            <a:off x="714348" y="1500174"/>
            <a:ext cx="2495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филетическое</a:t>
            </a:r>
            <a:endParaRPr lang="ru-RU" sz="2800" b="1" i="1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3571868" y="1500174"/>
            <a:ext cx="24625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гибридогенное</a:t>
            </a:r>
            <a:endParaRPr lang="ru-RU" sz="2800" b="1" i="1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6357950" y="1500174"/>
            <a:ext cx="23712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дивергентное</a:t>
            </a:r>
            <a:endParaRPr lang="ru-RU" sz="2800" b="1" i="1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357158" y="5143512"/>
            <a:ext cx="284482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</a:rPr>
              <a:t>преобразование существующих видов </a:t>
            </a:r>
            <a:endParaRPr lang="ru-RU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3000364" y="5042118"/>
            <a:ext cx="373222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</a:rPr>
              <a:t>слияние двух существующих видов А и В и образованием нового вида С </a:t>
            </a:r>
            <a:endParaRPr lang="ru-RU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6572264" y="5143512"/>
            <a:ext cx="257173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</a:rPr>
              <a:t>разделение одного вида на несколько </a:t>
            </a:r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285720" y="357166"/>
            <a:ext cx="857256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Филетическое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видообразование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6" name="Picture 4" descr="http://900igr.net/datai/biologija/Dokazatelstva-evoljutsii/0015-016-Paleontologicheskie-dokazatelstv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285860"/>
            <a:ext cx="8611525" cy="4857784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285720" y="357166"/>
            <a:ext cx="857256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Гибридогенное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видообразование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0418" name="Picture 2" descr="http://www.calc.ru/krasnaya-kniga/imgs2/4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430" y="1214422"/>
            <a:ext cx="2500314" cy="2500315"/>
          </a:xfrm>
          <a:prstGeom prst="rect">
            <a:avLst/>
          </a:prstGeom>
          <a:noFill/>
        </p:spPr>
      </p:pic>
      <p:pic>
        <p:nvPicPr>
          <p:cNvPr id="60420" name="Picture 4" descr="http://www.lenagold.ru/fon/clipart/r/rjab/rjabin0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3429000"/>
            <a:ext cx="2778144" cy="2500330"/>
          </a:xfrm>
          <a:prstGeom prst="rect">
            <a:avLst/>
          </a:prstGeom>
          <a:noFill/>
        </p:spPr>
      </p:pic>
      <p:pic>
        <p:nvPicPr>
          <p:cNvPr id="60421" name="Picture 5"/>
          <p:cNvPicPr>
            <a:picLocks noChangeAspect="1" noChangeArrowheads="1"/>
          </p:cNvPicPr>
          <p:nvPr/>
        </p:nvPicPr>
        <p:blipFill>
          <a:blip r:embed="rId4">
            <a:lum bright="20000"/>
          </a:blip>
          <a:srcRect/>
          <a:stretch>
            <a:fillRect/>
          </a:stretch>
        </p:blipFill>
        <p:spPr bwMode="auto">
          <a:xfrm>
            <a:off x="6858016" y="2714620"/>
            <a:ext cx="1809750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571472" y="6000768"/>
            <a:ext cx="28448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</a:rPr>
              <a:t>рябина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857884" y="6000768"/>
            <a:ext cx="28448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</a:rPr>
              <a:t>кизильник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357554" y="3786190"/>
            <a:ext cx="29877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err="1" smtClean="0">
                <a:latin typeface="Times New Roman" pitchFamily="18" charset="0"/>
              </a:rPr>
              <a:t>рябинокизильник</a:t>
            </a:r>
            <a:endParaRPr lang="ru-RU" dirty="0"/>
          </a:p>
        </p:txBody>
      </p:sp>
      <p:cxnSp>
        <p:nvCxnSpPr>
          <p:cNvPr id="14" name="Прямая со стрелкой 13"/>
          <p:cNvCxnSpPr/>
          <p:nvPr/>
        </p:nvCxnSpPr>
        <p:spPr>
          <a:xfrm flipV="1">
            <a:off x="3286116" y="4500570"/>
            <a:ext cx="1285884" cy="57150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10800000">
            <a:off x="5000628" y="4500570"/>
            <a:ext cx="1643074" cy="64294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285720" y="357166"/>
            <a:ext cx="857256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Дивергентное видообразование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2470" name="Picture 6" descr="http://bono-esse.ru/blizzard/img/A/evol_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99889" y="1071546"/>
            <a:ext cx="5383582" cy="535785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571480"/>
            <a:ext cx="3571900" cy="85725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Постепенное 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429124" y="571480"/>
            <a:ext cx="4286280" cy="85725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В</a:t>
            </a:r>
            <a:r>
              <a:rPr lang="ru-RU" sz="3600" dirty="0" smtClean="0"/>
              <a:t>незапное</a:t>
            </a:r>
            <a:endParaRPr lang="ru-RU" sz="3600" dirty="0"/>
          </a:p>
        </p:txBody>
      </p:sp>
      <p:cxnSp>
        <p:nvCxnSpPr>
          <p:cNvPr id="5" name="Прямая со стрелкой 4"/>
          <p:cNvCxnSpPr/>
          <p:nvPr/>
        </p:nvCxnSpPr>
        <p:spPr>
          <a:xfrm rot="10800000" flipV="1">
            <a:off x="571472" y="1428736"/>
            <a:ext cx="1357322" cy="121444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rot="16200000" flipH="1">
            <a:off x="1893075" y="1464455"/>
            <a:ext cx="1285884" cy="121444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0" y="2643182"/>
            <a:ext cx="2143108" cy="85725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Дивергентное 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643174" y="2643182"/>
            <a:ext cx="2714644" cy="85725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Филетическое</a:t>
            </a:r>
            <a:r>
              <a:rPr lang="ru-RU" dirty="0" smtClean="0"/>
              <a:t> </a:t>
            </a:r>
            <a:endParaRPr lang="ru-RU" dirty="0"/>
          </a:p>
        </p:txBody>
      </p:sp>
      <p:cxnSp>
        <p:nvCxnSpPr>
          <p:cNvPr id="13" name="Прямая со стрелкой 12"/>
          <p:cNvCxnSpPr/>
          <p:nvPr/>
        </p:nvCxnSpPr>
        <p:spPr>
          <a:xfrm rot="5400000">
            <a:off x="5250661" y="3107529"/>
            <a:ext cx="321471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4429124" y="4929198"/>
            <a:ext cx="4714876" cy="14287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Гибридогенное</a:t>
            </a:r>
            <a:r>
              <a:rPr lang="ru-RU" dirty="0" smtClean="0"/>
              <a:t> (</a:t>
            </a:r>
            <a:r>
              <a:rPr lang="ru-RU" dirty="0" err="1" smtClean="0"/>
              <a:t>полиплодия</a:t>
            </a:r>
            <a:r>
              <a:rPr lang="ru-RU" dirty="0" smtClean="0"/>
              <a:t>, гибрид, хромосомная мутация)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1714488"/>
            <a:ext cx="719780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smtClean="0"/>
              <a:t>Спасибо за внимание</a:t>
            </a:r>
            <a:endParaRPr lang="ru-RU" sz="5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32</TotalTime>
  <Words>129</Words>
  <PresentationFormat>Экран (4:3)</PresentationFormat>
  <Paragraphs>38</Paragraphs>
  <Slides>12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Техническая</vt:lpstr>
      <vt:lpstr>CorelDRAW</vt:lpstr>
      <vt:lpstr>Видообразование </vt:lpstr>
      <vt:lpstr>Если предположить, что у данных видов один предок, почему произошло разделение на разные виды</vt:lpstr>
      <vt:lpstr>Видообразование</vt:lpstr>
      <vt:lpstr>Видообразование — это процесс изменения старых видов и появления новых в результате накопления новых признаков в определенных условиях. </vt:lpstr>
      <vt:lpstr>Способы   видообразования</vt:lpstr>
      <vt:lpstr>Слайд 6</vt:lpstr>
      <vt:lpstr>Пути видообразования (Э.В. Майр, 1964)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Видообразование</dc:title>
  <dc:creator>777</dc:creator>
  <cp:lastModifiedBy>777</cp:lastModifiedBy>
  <cp:revision>5</cp:revision>
  <dcterms:created xsi:type="dcterms:W3CDTF">2017-02-08T01:12:06Z</dcterms:created>
  <dcterms:modified xsi:type="dcterms:W3CDTF">2017-02-08T01:54:54Z</dcterms:modified>
</cp:coreProperties>
</file>